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5"/>
  </p:notesMasterIdLst>
  <p:sldIdLst>
    <p:sldId id="387" r:id="rId2"/>
    <p:sldId id="383" r:id="rId3"/>
    <p:sldId id="337" r:id="rId4"/>
    <p:sldId id="363" r:id="rId5"/>
    <p:sldId id="364" r:id="rId6"/>
    <p:sldId id="365" r:id="rId7"/>
    <p:sldId id="366" r:id="rId8"/>
    <p:sldId id="368" r:id="rId9"/>
    <p:sldId id="386" r:id="rId10"/>
    <p:sldId id="373" r:id="rId11"/>
    <p:sldId id="401" r:id="rId12"/>
    <p:sldId id="371" r:id="rId13"/>
    <p:sldId id="403" r:id="rId14"/>
    <p:sldId id="384" r:id="rId15"/>
    <p:sldId id="315" r:id="rId16"/>
    <p:sldId id="409" r:id="rId17"/>
    <p:sldId id="406" r:id="rId18"/>
    <p:sldId id="293" r:id="rId19"/>
    <p:sldId id="294" r:id="rId20"/>
    <p:sldId id="295" r:id="rId21"/>
    <p:sldId id="273" r:id="rId22"/>
    <p:sldId id="296" r:id="rId23"/>
    <p:sldId id="395" r:id="rId24"/>
    <p:sldId id="382" r:id="rId25"/>
    <p:sldId id="349" r:id="rId26"/>
    <p:sldId id="351" r:id="rId27"/>
    <p:sldId id="354" r:id="rId28"/>
    <p:sldId id="381" r:id="rId29"/>
    <p:sldId id="380" r:id="rId30"/>
    <p:sldId id="394" r:id="rId31"/>
    <p:sldId id="356" r:id="rId32"/>
    <p:sldId id="358" r:id="rId33"/>
    <p:sldId id="379" r:id="rId34"/>
    <p:sldId id="404" r:id="rId35"/>
    <p:sldId id="343" r:id="rId36"/>
    <p:sldId id="408" r:id="rId37"/>
    <p:sldId id="390" r:id="rId38"/>
    <p:sldId id="407" r:id="rId39"/>
    <p:sldId id="376" r:id="rId40"/>
    <p:sldId id="378" r:id="rId41"/>
    <p:sldId id="279" r:id="rId42"/>
    <p:sldId id="402" r:id="rId43"/>
    <p:sldId id="393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66FFFF"/>
    <a:srgbClr val="66FF33"/>
    <a:srgbClr val="FF00FF"/>
    <a:srgbClr val="0099FF"/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06" autoAdjust="0"/>
    <p:restoredTop sz="94728" autoAdjust="0"/>
  </p:normalViewPr>
  <p:slideViewPr>
    <p:cSldViewPr>
      <p:cViewPr varScale="1">
        <p:scale>
          <a:sx n="70" d="100"/>
          <a:sy n="70" d="100"/>
        </p:scale>
        <p:origin x="7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FD80AA6-7DF3-47AB-ADFC-8F3EFD9CF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9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9CDBB-8EBE-45F2-8C87-46F6A2D67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315387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2B1E7-BAFF-4D04-BD96-92416F5E1A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6062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62795-C833-40C9-9E05-FA98307D87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6764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2B66B-E7C5-4D68-8264-10321F7AAE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8635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D17D-24BA-4FF5-ADA1-15AA27DB06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26101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58960-E8F8-4281-95A6-0AD4511723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2510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ACF0B-A8AF-4AC5-91C4-2A28B0FF35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3274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4E3F7-9DC9-4E22-97B5-4502E961CC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8076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F92E-523E-4947-9501-75301740CD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9171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6519-DD27-41F6-BBC1-23F0648C28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5194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385E-C1D9-4998-AEA4-10835040C1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5969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212A08F9-66C5-4BBE-9FF1-6B36217C51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huly.edu.vn/bacho/hoctap.ht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i%20tri%201\nhac%20moi\VIeng-Lang-Bac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audio" Target="file:///C:\Users\Windows7\Desktop\anh%20bac%20ho\Cut_Dem%20Qua%20Em%20Mo%20Gap%20Bac%20Ho%20-%20Be%20Bao%20An.mp3" TargetMode="External"/><Relationship Id="rId1" Type="http://schemas.openxmlformats.org/officeDocument/2006/relationships/audio" Target="file:///F:\anh%20bac%20ho\Nho%20On%20Bac%20-%20Various%20Artists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anh%20bac%20ho\Cut_24.mp3" TargetMode="Externa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-1143000"/>
            <a:ext cx="9144000" cy="8001000"/>
            <a:chOff x="0" y="-720"/>
            <a:chExt cx="5760" cy="5040"/>
          </a:xfrm>
        </p:grpSpPr>
        <p:grpSp>
          <p:nvGrpSpPr>
            <p:cNvPr id="3079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33"/>
            </a:xfrm>
          </p:grpSpPr>
          <p:pic>
            <p:nvPicPr>
              <p:cNvPr id="3104" name="Picture 3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214"/>
                <a:ext cx="5747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5" name="Picture 4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3562" y="2109"/>
                <a:ext cx="4283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6" name="Picture 5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 flipV="1">
                <a:off x="-2085" y="2122"/>
                <a:ext cx="4283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7" name="Picture 6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47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0" name="Group 10"/>
            <p:cNvGrpSpPr>
              <a:grpSpLocks/>
            </p:cNvGrpSpPr>
            <p:nvPr/>
          </p:nvGrpSpPr>
          <p:grpSpPr bwMode="auto">
            <a:xfrm>
              <a:off x="96" y="-720"/>
              <a:ext cx="5568" cy="4896"/>
              <a:chOff x="96" y="-720"/>
              <a:chExt cx="5568" cy="4896"/>
            </a:xfrm>
          </p:grpSpPr>
          <p:sp>
            <p:nvSpPr>
              <p:cNvPr id="3081" name="Rectangle 11"/>
              <p:cNvSpPr>
                <a:spLocks noChangeArrowheads="1"/>
              </p:cNvSpPr>
              <p:nvPr/>
            </p:nvSpPr>
            <p:spPr bwMode="auto">
              <a:xfrm>
                <a:off x="96" y="56"/>
                <a:ext cx="5568" cy="41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082" name="Group 7"/>
              <p:cNvGrpSpPr>
                <a:grpSpLocks/>
              </p:cNvGrpSpPr>
              <p:nvPr/>
            </p:nvGrpSpPr>
            <p:grpSpPr bwMode="auto">
              <a:xfrm>
                <a:off x="1344" y="3504"/>
                <a:ext cx="3120" cy="642"/>
                <a:chOff x="977" y="3582"/>
                <a:chExt cx="3727" cy="642"/>
              </a:xfrm>
            </p:grpSpPr>
            <p:pic>
              <p:nvPicPr>
                <p:cNvPr id="3099" name="Picture 8" descr="FLOWRBOX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0" y="3582"/>
                  <a:ext cx="767" cy="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0" name="Picture 9" descr="FLOWRBOX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7" y="3582"/>
                  <a:ext cx="767" cy="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10" descr="FLOWRBOX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1" y="3582"/>
                  <a:ext cx="769" cy="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11" descr="FLOWRBOX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1" y="3582"/>
                  <a:ext cx="767" cy="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12" descr="FLOWRBOX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" y="3603"/>
                  <a:ext cx="767" cy="6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83" name="Picture 24" descr="729747d8za2kbusq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3264"/>
                <a:ext cx="1152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28" descr="Flower-06-june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52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31" descr="Flower-06-june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" y="96"/>
                <a:ext cx="52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6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960" y="-720"/>
                <a:ext cx="3872" cy="3408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8139"/>
                  </a:avLst>
                </a:prstTxWarp>
              </a:bodyPr>
              <a:lstStyle/>
              <a:p>
                <a:r>
                  <a:rPr lang="en-US" sz="3600" b="1" kern="10" dirty="0" smtClean="0"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FF0066"/>
                    </a:solidFill>
                    <a:effectLst>
                      <a:outerShdw dist="35921" dir="2700000" algn="ctr" rotWithShape="0">
                        <a:srgbClr val="FF66FF"/>
                      </a:outerShdw>
                    </a:effectLst>
                    <a:cs typeface="Times New Roman" panose="02020603050405020304" pitchFamily="18" charset="0"/>
                  </a:rPr>
                  <a:t>GIÁO ÁN</a:t>
                </a:r>
                <a:endParaRPr lang="en-US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FF66FF"/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sz="3600" b="1" kern="10" dirty="0"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solidFill>
                      <a:srgbClr val="FF0066"/>
                    </a:solidFill>
                    <a:effectLst>
                      <a:outerShdw dist="35921" dir="2700000" algn="ctr" rotWithShape="0">
                        <a:srgbClr val="FF66FF"/>
                      </a:outerShdw>
                    </a:effectLst>
                    <a:cs typeface="Times New Roman" panose="02020603050405020304" pitchFamily="18" charset="0"/>
                  </a:rPr>
                  <a:t> LĨNH VỰC: PHÁT TRIỂN NGÔN NGỮ</a:t>
                </a:r>
              </a:p>
              <a:p>
                <a:endParaRPr lang="en-US" sz="3600" b="1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FF66FF"/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3087" name="Rectangle 22"/>
              <p:cNvSpPr>
                <a:spLocks noChangeArrowheads="1"/>
              </p:cNvSpPr>
              <p:nvPr/>
            </p:nvSpPr>
            <p:spPr bwMode="auto">
              <a:xfrm>
                <a:off x="432" y="0"/>
                <a:ext cx="489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500" b="1" dirty="0">
                  <a:solidFill>
                    <a:srgbClr val="0000CC"/>
                  </a:solidFill>
                </a:endParaRPr>
              </a:p>
            </p:txBody>
          </p:sp>
          <p:pic>
            <p:nvPicPr>
              <p:cNvPr id="3088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6" y="1392"/>
                <a:ext cx="1680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9" name="Text Box 24"/>
              <p:cNvSpPr txBox="1">
                <a:spLocks noChangeArrowheads="1"/>
              </p:cNvSpPr>
              <p:nvPr/>
            </p:nvSpPr>
            <p:spPr bwMode="auto">
              <a:xfrm>
                <a:off x="1392" y="2112"/>
                <a:ext cx="3360" cy="53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CC"/>
                    </a:solidFill>
                  </a:rPr>
                  <a:t>Chủ đề: Quê Hương, Đất Nước, Bác Hồ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CC"/>
                    </a:solidFill>
                  </a:rPr>
                  <a:t>Chủ điểm: Bác Hồ với trẻ mầm non.</a:t>
                </a:r>
              </a:p>
            </p:txBody>
          </p:sp>
          <p:sp>
            <p:nvSpPr>
              <p:cNvPr id="3090" name="Rectangle 25"/>
              <p:cNvSpPr>
                <a:spLocks noChangeArrowheads="1"/>
              </p:cNvSpPr>
              <p:nvPr/>
            </p:nvSpPr>
            <p:spPr bwMode="auto">
              <a:xfrm>
                <a:off x="1344" y="3024"/>
                <a:ext cx="3792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en-US" sz="4000" dirty="0" err="1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Gi¸o</a:t>
                </a:r>
                <a:r>
                  <a:rPr lang="en-US" altLang="en-US" sz="4000" dirty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 </a:t>
                </a:r>
                <a:r>
                  <a:rPr lang="en-US" altLang="en-US" sz="4000" dirty="0" err="1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viªn</a:t>
                </a:r>
                <a:r>
                  <a:rPr lang="en-US" altLang="en-US" sz="4000" dirty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: </a:t>
                </a:r>
                <a:r>
                  <a:rPr lang="en-US" altLang="en-US" sz="4000" dirty="0" smtClean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H’ </a:t>
                </a:r>
                <a:r>
                  <a:rPr lang="en-US" altLang="en-US" sz="4000" dirty="0" err="1" smtClean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Uin</a:t>
                </a:r>
                <a:r>
                  <a:rPr lang="en-US" altLang="en-US" sz="4000" dirty="0" smtClean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Ni</a:t>
                </a:r>
                <a:r>
                  <a:rPr lang="en-US" altLang="en-US" sz="4000" dirty="0" err="1" smtClean="0">
                    <a:solidFill>
                      <a:srgbClr val="0000CC"/>
                    </a:solidFill>
                    <a:latin typeface="Bodoni MT Condensed" panose="02070606080606020203" pitchFamily="18" charset="0"/>
                  </a:rPr>
                  <a:t>ê</a:t>
                </a:r>
                <a:endParaRPr lang="en-US" altLang="en-US" sz="4000" dirty="0" smtClean="0">
                  <a:solidFill>
                    <a:srgbClr val="0000CC"/>
                  </a:solidFill>
                  <a:latin typeface="Bodoni MT Condensed" panose="02070606080606020203" pitchFamily="18" charset="0"/>
                </a:endParaRPr>
              </a:p>
              <a:p>
                <a:pPr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en-US" sz="4000" dirty="0" err="1" smtClean="0">
                    <a:solidFill>
                      <a:srgbClr val="0000CC"/>
                    </a:solidFill>
                    <a:latin typeface="Bodoni MT Condensed" panose="02070606080606020203" pitchFamily="18" charset="0"/>
                  </a:rPr>
                  <a:t>Ngày</a:t>
                </a:r>
                <a:r>
                  <a:rPr lang="en-US" altLang="en-US" sz="4000" dirty="0" smtClean="0">
                    <a:solidFill>
                      <a:srgbClr val="0000CC"/>
                    </a:solidFill>
                    <a:latin typeface="Bodoni MT Condensed" panose="02070606080606020203" pitchFamily="18" charset="0"/>
                  </a:rPr>
                  <a:t> 14/05/2021</a:t>
                </a:r>
                <a:endParaRPr lang="en-US" altLang="en-US" sz="4000" dirty="0">
                  <a:solidFill>
                    <a:srgbClr val="0000CC"/>
                  </a:solidFill>
                  <a:latin typeface="Bodoni MT Condensed" panose="02070606080606020203" pitchFamily="18" charset="0"/>
                </a:endParaRPr>
              </a:p>
            </p:txBody>
          </p:sp>
          <p:sp>
            <p:nvSpPr>
              <p:cNvPr id="3091" name="Rectangle 26"/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3552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</a:pPr>
                <a:r>
                  <a:rPr lang="en-US" altLang="en-US" sz="2000">
                    <a:solidFill>
                      <a:srgbClr val="FF00FF"/>
                    </a:solidFill>
                  </a:rPr>
                  <a:t>  </a:t>
                </a:r>
                <a:r>
                  <a:rPr lang="en-US" altLang="en-US" sz="3200" b="1">
                    <a:solidFill>
                      <a:srgbClr val="FF0066"/>
                    </a:solidFill>
                  </a:rPr>
                  <a:t>ĐỀ TÀI: BÁC HỒ CỦA EM</a:t>
                </a:r>
              </a:p>
            </p:txBody>
          </p:sp>
          <p:pic>
            <p:nvPicPr>
              <p:cNvPr id="3092" name="Picture 24" descr="729747d8za2kbusq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3264"/>
                <a:ext cx="1152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93" name="Group 28"/>
              <p:cNvGrpSpPr>
                <a:grpSpLocks/>
              </p:cNvGrpSpPr>
              <p:nvPr/>
            </p:nvGrpSpPr>
            <p:grpSpPr bwMode="auto">
              <a:xfrm>
                <a:off x="4704" y="1680"/>
                <a:ext cx="903" cy="1008"/>
                <a:chOff x="4512" y="2688"/>
                <a:chExt cx="663" cy="960"/>
              </a:xfrm>
            </p:grpSpPr>
            <p:pic>
              <p:nvPicPr>
                <p:cNvPr id="3097" name="Picture 29" descr="Blume10T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752848">
                  <a:off x="4800" y="2688"/>
                  <a:ext cx="375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8" name="Picture 30" descr="1313_animado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2" y="3072"/>
                  <a:ext cx="4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4" name="Group 31"/>
              <p:cNvGrpSpPr>
                <a:grpSpLocks/>
              </p:cNvGrpSpPr>
              <p:nvPr/>
            </p:nvGrpSpPr>
            <p:grpSpPr bwMode="auto">
              <a:xfrm>
                <a:off x="480" y="1824"/>
                <a:ext cx="912" cy="1056"/>
                <a:chOff x="528" y="2256"/>
                <a:chExt cx="720" cy="855"/>
              </a:xfrm>
            </p:grpSpPr>
            <p:pic>
              <p:nvPicPr>
                <p:cNvPr id="3095" name="Picture 32" descr="1313_animado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8967448">
                  <a:off x="528" y="2256"/>
                  <a:ext cx="476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6" name="Picture 33" descr="Blume10T"/>
                <p:cNvPicPr>
                  <a:picLocks noChangeAspect="1" noChangeArrowheads="1" noCrop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6198735">
                  <a:off x="820" y="2684"/>
                  <a:ext cx="375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077" name="Picture 12" descr="2007091001301432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-26988"/>
            <a:ext cx="1179513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2007091001301432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0"/>
            <a:ext cx="1179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12292" name="Picture 4" descr="bh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13316" name="Picture 4" descr="bh VÕìI THIÊìU NHI 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14340" name="Picture 4" descr="bac ho mua 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1638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743200" y="1524000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FF66FF"/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40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cs typeface="Times New Roman" panose="02020603050405020304" pitchFamily="18" charset="0"/>
              </a:rPr>
              <a:t>Bác Hồ của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zin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5732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zin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4927600"/>
            <a:ext cx="1576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3950" y="0"/>
            <a:ext cx="400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" descr="BH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1905000" y="1873250"/>
            <a:ext cx="5638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Khi em ra ®êi 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§· kh«ng cßn b¸c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   ChØ cßn tiÕng h¸t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ChØ cßn lêi ca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       ChØ cßn c©u chuyÖn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ChØ cßn bµi th¬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  Mµ em vÉn thÊy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B¸c sao rÊt gÇn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      N¨m ®iÒu b¸c d¹y </a:t>
            </a:r>
          </a:p>
          <a:p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M·I cßn vang ng©n</a:t>
            </a:r>
          </a:p>
          <a:p>
            <a:endParaRPr lang="en-US" alt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  <a:p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          </a:t>
            </a:r>
            <a:r>
              <a:rPr lang="en-US" altLang="en-US" sz="2400" b="1">
                <a:solidFill>
                  <a:srgbClr val="0000CC"/>
                </a:solidFill>
                <a:latin typeface=".VnAvant" panose="020B7200000000000000" pitchFamily="34" charset="0"/>
              </a:rPr>
              <a:t>T¸c gi¶: Phan ThÞ Thanh Nhµn</a:t>
            </a:r>
          </a:p>
        </p:txBody>
      </p:sp>
      <p:sp>
        <p:nvSpPr>
          <p:cNvPr id="17423" name="WordArt 20"/>
          <p:cNvSpPr>
            <a:spLocks noChangeArrowheads="1" noChangeShapeType="1" noTextEdit="1"/>
          </p:cNvSpPr>
          <p:nvPr/>
        </p:nvSpPr>
        <p:spPr bwMode="auto">
          <a:xfrm>
            <a:off x="2819400" y="381000"/>
            <a:ext cx="37147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BÁC HỒ CỦA EM </a:t>
            </a:r>
          </a:p>
        </p:txBody>
      </p:sp>
      <p:pic>
        <p:nvPicPr>
          <p:cNvPr id="17424" name="Picture 22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zin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5732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zin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4927600"/>
            <a:ext cx="1576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3950" y="0"/>
            <a:ext cx="400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3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4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6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8" descr="BH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914400"/>
            <a:ext cx="3641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2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547813" y="5478463"/>
            <a:ext cx="386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2590800" y="3657600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FF"/>
                </a:solidFill>
                <a:latin typeface="Tahoma" panose="020B0604030504040204" pitchFamily="34" charset="0"/>
              </a:rPr>
              <a:t>Khi em ra đời 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FF"/>
                </a:solidFill>
                <a:latin typeface="Tahoma" panose="020B0604030504040204" pitchFamily="34" charset="0"/>
              </a:rPr>
              <a:t>   Đã không còn Bác</a:t>
            </a:r>
            <a:r>
              <a:rPr lang="en-US" altLang="en-US" sz="3200">
                <a:solidFill>
                  <a:srgbClr val="0000CC"/>
                </a:solidFill>
                <a:latin typeface="Tahoma" panose="020B0604030504040204" pitchFamily="34" charset="0"/>
              </a:rPr>
              <a:t> .</a:t>
            </a:r>
          </a:p>
        </p:txBody>
      </p:sp>
      <p:pic>
        <p:nvPicPr>
          <p:cNvPr id="19460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0960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Group 15"/>
          <p:cNvGrpSpPr>
            <a:grpSpLocks/>
          </p:cNvGrpSpPr>
          <p:nvPr/>
        </p:nvGrpSpPr>
        <p:grpSpPr bwMode="auto">
          <a:xfrm>
            <a:off x="0" y="381000"/>
            <a:ext cx="8153400" cy="6629400"/>
            <a:chOff x="0" y="240"/>
            <a:chExt cx="5136" cy="4176"/>
          </a:xfrm>
        </p:grpSpPr>
        <p:pic>
          <p:nvPicPr>
            <p:cNvPr id="19468" name="Picture 4" descr="nha quan tr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5136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6" descr="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1776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514600" y="5562600"/>
            <a:ext cx="4114800" cy="1169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Khi em ra ®êi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§· kh«ng cßn B¸c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2570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53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1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5" name="Picture 4" descr="hbord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8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28"/>
              <a:ext cx="460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1584" y="3264"/>
              <a:ext cx="2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latin typeface="Tahoma" panose="020B0604030504040204" pitchFamily="34" charset="0"/>
                </a:rPr>
                <a:t>  </a:t>
              </a:r>
              <a:endParaRPr lang="en-US" altLang="en-US" sz="3600" b="1">
                <a:solidFill>
                  <a:srgbClr val="FF0066"/>
                </a:solidFill>
              </a:endParaRPr>
            </a:p>
          </p:txBody>
        </p:sp>
      </p:grp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290763" y="4953000"/>
            <a:ext cx="456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tiÕng h¸t </a:t>
            </a:r>
          </a:p>
          <a:p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lêi ca</a:t>
            </a:r>
            <a:r>
              <a:rPr lang="en-US" altLang="en-US" sz="280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4099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029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000" b="1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FF66FF"/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4000" b="1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FF66FF"/>
                  </a:outerShdw>
                </a:effectLst>
                <a:cs typeface="Times New Roman" panose="02020603050405020304" pitchFamily="18" charset="0"/>
              </a:rPr>
              <a:t>Bác Hồ kính yêu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6"/>
          <p:cNvSpPr txBox="1">
            <a:spLocks noChangeArrowheads="1"/>
          </p:cNvSpPr>
          <p:nvPr/>
        </p:nvSpPr>
        <p:spPr bwMode="auto">
          <a:xfrm>
            <a:off x="2667000" y="61722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pic>
        <p:nvPicPr>
          <p:cNvPr id="21507" name="Picture 54" descr="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5" descr="18-01-09_1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477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7"/>
          <p:cNvSpPr txBox="1">
            <a:spLocks noChangeArrowheads="1"/>
          </p:cNvSpPr>
          <p:nvPr/>
        </p:nvSpPr>
        <p:spPr bwMode="auto">
          <a:xfrm>
            <a:off x="2133600" y="4948238"/>
            <a:ext cx="4800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c©u chuyÖn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bµi th¬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8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0" y="0"/>
            <a:ext cx="9155113" cy="6858000"/>
            <a:chOff x="0" y="0"/>
            <a:chExt cx="5766" cy="4320"/>
          </a:xfrm>
        </p:grpSpPr>
        <p:pic>
          <p:nvPicPr>
            <p:cNvPr id="22532" name="Picture 45" descr="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76"/>
              <a:ext cx="3936" cy="3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4" name="Text Box 47"/>
            <p:cNvSpPr txBox="1">
              <a:spLocks noChangeArrowheads="1"/>
            </p:cNvSpPr>
            <p:nvPr/>
          </p:nvSpPr>
          <p:spPr bwMode="auto">
            <a:xfrm>
              <a:off x="1392" y="3120"/>
              <a:ext cx="302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Mµ em vÉn thÊy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B¸c sao rÊt gÇn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"/>
          <p:cNvGrpSpPr>
            <a:grpSpLocks/>
          </p:cNvGrpSpPr>
          <p:nvPr/>
        </p:nvGrpSpPr>
        <p:grpSpPr bwMode="auto">
          <a:xfrm>
            <a:off x="0" y="76200"/>
            <a:ext cx="9296400" cy="6858000"/>
            <a:chOff x="0" y="0"/>
            <a:chExt cx="5856" cy="4320"/>
          </a:xfrm>
        </p:grpSpPr>
        <p:pic>
          <p:nvPicPr>
            <p:cNvPr id="23555" name="Picture 12" descr="hborder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6" name="Group 13"/>
            <p:cNvGrpSpPr>
              <a:grpSpLocks/>
            </p:cNvGrpSpPr>
            <p:nvPr/>
          </p:nvGrpSpPr>
          <p:grpSpPr bwMode="auto">
            <a:xfrm>
              <a:off x="288" y="382"/>
              <a:ext cx="5328" cy="3424"/>
              <a:chOff x="144" y="2212"/>
              <a:chExt cx="2592" cy="1888"/>
            </a:xfrm>
          </p:grpSpPr>
          <p:pic>
            <p:nvPicPr>
              <p:cNvPr id="1027" name="Picture 3" descr="C:\Documents and Settings\LeQuangHe\Desktop\ho chi minh\Pic23572[1]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" y="2332"/>
                <a:ext cx="1365" cy="11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3558" name="Text Box 15"/>
              <p:cNvSpPr txBox="1">
                <a:spLocks noChangeArrowheads="1"/>
              </p:cNvSpPr>
              <p:nvPr/>
            </p:nvSpPr>
            <p:spPr bwMode="auto">
              <a:xfrm>
                <a:off x="144" y="3697"/>
                <a:ext cx="259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0066"/>
                    </a:solidFill>
                    <a:latin typeface=".VnAvant" panose="020B7200000000000000" pitchFamily="34" charset="0"/>
                  </a:rPr>
                  <a:t>N¨m ®iÒu b¸c d¹y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0066"/>
                    </a:solidFill>
                    <a:latin typeface=".VnAvant" panose="020B7200000000000000" pitchFamily="34" charset="0"/>
                  </a:rPr>
                  <a:t>M·I cßn vang ng©n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24579" name="Picture 4" descr="BCJ004OXW8BC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708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609600" y="17526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6600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6600" kern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Giảng</a:t>
            </a:r>
            <a:r>
              <a:rPr lang="en-US" sz="66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6600" kern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nội</a:t>
            </a:r>
            <a:r>
              <a:rPr lang="en-US" sz="66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25603" name="Picture 4" descr="BCJ004OXW8BC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708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301750" y="2976563"/>
            <a:ext cx="65405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Sự  tiếc nuối của bé khi  ra đời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alt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đã không còn gặp Bác.</a:t>
            </a:r>
            <a:r>
              <a:rPr lang="en-US" altLang="en-US" sz="400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81088" y="2063750"/>
            <a:ext cx="7121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6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Trích</a:t>
            </a:r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6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Đàm</a:t>
            </a:r>
            <a:r>
              <a:rPr lang="en-US" sz="60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thoại</a:t>
            </a:r>
            <a:endParaRPr lang="en-US" sz="4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547813" y="5478463"/>
            <a:ext cx="386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2590800" y="3657600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FF"/>
                </a:solidFill>
                <a:latin typeface="Tahoma" panose="020B0604030504040204" pitchFamily="34" charset="0"/>
              </a:rPr>
              <a:t>Khi em ra đời 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FF"/>
                </a:solidFill>
                <a:latin typeface="Tahoma" panose="020B0604030504040204" pitchFamily="34" charset="0"/>
              </a:rPr>
              <a:t>   Đã không còn Bác</a:t>
            </a:r>
            <a:r>
              <a:rPr lang="en-US" altLang="en-US" sz="3200">
                <a:solidFill>
                  <a:srgbClr val="0000CC"/>
                </a:solidFill>
                <a:latin typeface="Tahoma" panose="020B0604030504040204" pitchFamily="34" charset="0"/>
              </a:rPr>
              <a:t> .</a:t>
            </a:r>
          </a:p>
        </p:txBody>
      </p:sp>
      <p:pic>
        <p:nvPicPr>
          <p:cNvPr id="26628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09600"/>
            <a:ext cx="666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Group 14"/>
          <p:cNvGrpSpPr>
            <a:grpSpLocks/>
          </p:cNvGrpSpPr>
          <p:nvPr/>
        </p:nvGrpSpPr>
        <p:grpSpPr bwMode="auto">
          <a:xfrm>
            <a:off x="0" y="0"/>
            <a:ext cx="9144000" cy="6972300"/>
            <a:chOff x="0" y="0"/>
            <a:chExt cx="5136" cy="4392"/>
          </a:xfrm>
        </p:grpSpPr>
        <p:pic>
          <p:nvPicPr>
            <p:cNvPr id="26636" name="Picture 2" descr="nha quan tr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1" descr="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1776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3073400" y="5562600"/>
            <a:ext cx="4114800" cy="11699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Khi em ra ®êi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§· kh«ng cßn B¸c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/>
      <p:bldP spid="2570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53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1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3" name="Picture 2" descr="hbord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4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28"/>
              <a:ext cx="460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2290763" y="4953000"/>
            <a:ext cx="456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tiÕng h¸t </a:t>
            </a:r>
          </a:p>
          <a:p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ChØ cßn lêi ca</a:t>
            </a:r>
            <a:r>
              <a:rPr lang="en-US" altLang="en-US" sz="280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667000" y="61722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grpSp>
        <p:nvGrpSpPr>
          <p:cNvPr id="28675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6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8678" name="Picture 2" descr="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79" name="Picture 3" descr="18-01-09_160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40"/>
                <a:ext cx="4080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344" y="3494"/>
              <a:ext cx="302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ChØ cßn c©u chuyÖn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ChØ cßn bµi th¬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29700" name="Picture 4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295400"/>
            <a:ext cx="8991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Khi em sinh ra có còn gặp 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Bác Hồ không? Vì sao?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- Bác Hồ đã mất nhưng Bác để lại cho chúng ta những gì?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30723" name="Picture 4" descr="BCJ004OXW8BC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219200" y="1600200"/>
            <a:ext cx="792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en-US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Luyện từ khó: </a:t>
            </a:r>
          </a:p>
          <a:p>
            <a:pPr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Ra đời </a:t>
            </a:r>
          </a:p>
          <a:p>
            <a:pPr>
              <a:defRPr/>
            </a:pPr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Lời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315200" cy="5791200"/>
          </a:xfrm>
        </p:spPr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327683" name="Picture 3" descr="2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31747" name="Picture 4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r>
              <a:rPr 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Bác hồ của chúng ta đã mất nhưng hình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ảnh về Bác rất gần gũi và chan chứa yêu thương, Những lời dạy  của Bác vẫn còn vang mãi trong lòng bé thơ.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-11113" y="-228600"/>
            <a:ext cx="9155113" cy="7086600"/>
            <a:chOff x="0" y="0"/>
            <a:chExt cx="5766" cy="4320"/>
          </a:xfrm>
        </p:grpSpPr>
        <p:pic>
          <p:nvPicPr>
            <p:cNvPr id="32773" name="Picture 3" descr="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576"/>
              <a:ext cx="3936" cy="3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201863" y="4889500"/>
            <a:ext cx="480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Mµ em vÉn thÊy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.VnAvant" panose="020B7200000000000000" pitchFamily="34" charset="0"/>
              </a:rPr>
              <a:t>B¸c sao rÊt gÇn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bord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9187" name="Group 3"/>
          <p:cNvGrpSpPr>
            <a:grpSpLocks/>
          </p:cNvGrpSpPr>
          <p:nvPr/>
        </p:nvGrpSpPr>
        <p:grpSpPr bwMode="auto">
          <a:xfrm>
            <a:off x="457200" y="603250"/>
            <a:ext cx="8458200" cy="5437188"/>
            <a:chOff x="144" y="2211"/>
            <a:chExt cx="2592" cy="1888"/>
          </a:xfrm>
        </p:grpSpPr>
        <p:pic>
          <p:nvPicPr>
            <p:cNvPr id="1027" name="Picture 3" descr="C:\Documents and Settings\LeQuangHe\Desktop\ho chi minh\Pic23572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" y="2332"/>
              <a:ext cx="1365" cy="11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144" y="3696"/>
              <a:ext cx="259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N¨m ®iÒu B¸c d¹y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66"/>
                  </a:solidFill>
                  <a:latin typeface=".VnAvant" panose="020B7200000000000000" pitchFamily="34" charset="0"/>
                </a:rPr>
                <a:t>M·I cßn vang ng©n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34819" name="Picture 4" descr="BCJ004OXW8BC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601200" cy="701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09600" y="2057400"/>
            <a:ext cx="8686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Bác Hồ đã đi xa nhưng hình ảnh và tình cảm của Bác vẫn còn với bé như thế nào? </a:t>
            </a:r>
          </a:p>
          <a:p>
            <a:pPr algn="l">
              <a:buFontTx/>
              <a:buChar char="-"/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Nhớ ơn Bác bé nhớ điều gì?</a:t>
            </a:r>
          </a:p>
          <a:p>
            <a:pPr algn="l">
              <a:defRPr/>
            </a:pPr>
            <a:endParaRPr lang="en-US" sz="40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*Giải nghĩa từ “Vang ngân”</a:t>
            </a:r>
          </a:p>
          <a:p>
            <a:pPr algn="l"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Âm vang như kéo dài không rứt, ngân xa mãi được gọi là vang ngân.</a:t>
            </a:r>
          </a:p>
          <a:p>
            <a:pPr>
              <a:defRPr/>
            </a:pPr>
            <a:endParaRPr lang="en-US" sz="40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4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8" name="Picture 4" descr="BCJ004OXW8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57200" y="2743200"/>
            <a:ext cx="8686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b="1">
                <a:solidFill>
                  <a:srgbClr val="FF3300"/>
                </a:solidFill>
                <a:latin typeface=".VnArabia" panose="020B7200000000000000" pitchFamily="34" charset="0"/>
              </a:rPr>
              <a:t>  </a:t>
            </a:r>
            <a:r>
              <a:rPr lang="en-US" altLang="en-US" sz="4800" b="1">
                <a:solidFill>
                  <a:srgbClr val="FF3300"/>
                </a:solidFill>
              </a:rPr>
              <a:t>BÉ ĐỌC THƠ DIỄN CẢM </a:t>
            </a:r>
            <a:r>
              <a:rPr lang="en-US" altLang="en-US" sz="4800" b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36870" name="Group 7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pic>
          <p:nvPicPr>
            <p:cNvPr id="36883" name="Picture 8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4" name="Picture 9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0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11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12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13" descr="Flower-07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648"/>
              <a:ext cx="100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1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914400" y="579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5814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3810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2819400" y="579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21336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64770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57150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5105400" y="579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4191000" y="586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8077200" y="5715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9" descr="inspire4ani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8585">
            <a:off x="7239000" y="579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5" descr="Bouque_of_pink_ros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57347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2" name="Picture 5" descr="nha bac h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</p:txBody>
      </p:sp>
      <p:pic>
        <p:nvPicPr>
          <p:cNvPr id="39940" name="Picture 4" descr="bac h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4191000" y="5562600"/>
            <a:ext cx="4368800" cy="955675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FF"/>
                </a:solidFill>
              </a:rPr>
              <a:t>Bác Hồ thăm đồng bào  dân tộc Sơn 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>
              <a:effectLst/>
            </a:endParaRPr>
          </a:p>
        </p:txBody>
      </p:sp>
      <p:pic>
        <p:nvPicPr>
          <p:cNvPr id="6148" name="Picture 4" descr="Ben nhà 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ang%20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hc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-457200" y="5486400"/>
            <a:ext cx="556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endParaRPr lang="en-US" sz="3400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6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81000"/>
            <a:ext cx="152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8" descr="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52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52400" y="6553200"/>
            <a:ext cx="929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3" name="Picture 25" descr="north_lang_bac_ho_fro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15" name="VIeng-Lang-B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001" name="WordArt 17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3429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8450" fill="hold"/>
                                        <p:tgtEl>
                                          <p:spTgt spid="21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15"/>
                </p:tgtEl>
              </p:cMediaNode>
            </p:audio>
          </p:childTnLst>
        </p:cTn>
      </p:par>
    </p:tnLst>
    <p:bldLst>
      <p:bldP spid="2980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68629" name="Nho On Bac - Various Artists.mp3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3713163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012" name="Group 9"/>
          <p:cNvGrpSpPr>
            <a:grpSpLocks/>
          </p:cNvGrpSpPr>
          <p:nvPr/>
        </p:nvGrpSpPr>
        <p:grpSpPr bwMode="auto">
          <a:xfrm>
            <a:off x="0" y="0"/>
            <a:ext cx="9144000" cy="6853238"/>
            <a:chOff x="0" y="0"/>
            <a:chExt cx="5760" cy="4320"/>
          </a:xfrm>
        </p:grpSpPr>
        <p:grpSp>
          <p:nvGrpSpPr>
            <p:cNvPr id="43018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3020" name="Picture 2" descr="6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1" name="Picture 3" descr="18-01-09_160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40"/>
                <a:ext cx="4080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19" name="Text Box 5"/>
            <p:cNvSpPr txBox="1">
              <a:spLocks noChangeArrowheads="1"/>
            </p:cNvSpPr>
            <p:nvPr/>
          </p:nvSpPr>
          <p:spPr bwMode="auto">
            <a:xfrm>
              <a:off x="1344" y="3494"/>
              <a:ext cx="3024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3600" b="1">
                <a:solidFill>
                  <a:srgbClr val="FF0066"/>
                </a:solidFill>
              </a:endParaRPr>
            </a:p>
          </p:txBody>
        </p:sp>
      </p:grp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1447800" y="381000"/>
            <a:ext cx="6477000" cy="563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3014" name="Picture 8" descr="BH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2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-203200"/>
            <a:ext cx="566261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001" name="WordArt 17"/>
          <p:cNvSpPr>
            <a:spLocks noChangeArrowheads="1" noChangeShapeType="1" noTextEdit="1"/>
          </p:cNvSpPr>
          <p:nvPr/>
        </p:nvSpPr>
        <p:spPr bwMode="auto">
          <a:xfrm>
            <a:off x="2057400" y="4495800"/>
            <a:ext cx="5334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en-US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TIẾNG HÁT DÂNG BÁC </a:t>
            </a:r>
          </a:p>
        </p:txBody>
      </p:sp>
      <p:pic>
        <p:nvPicPr>
          <p:cNvPr id="3" name="Cut_Dem Qua Em Mo Gap Bac Ho - Be Bao An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334000"/>
            <a:ext cx="984250" cy="6096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64" fill="hold"/>
                                        <p:tgtEl>
                                          <p:spTgt spid="68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80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44035" name="Picture 4" descr="Picture1"/>
          <p:cNvPicPr>
            <a:picLocks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9144000" cy="6848475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6788" y="1752600"/>
            <a:ext cx="682336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đến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đây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989" y="4114800"/>
            <a:ext cx="769461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Chóc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c¸c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bÐ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ch¨m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ngoan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häc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BahamasBH" pitchFamily="34" charset="0"/>
              </a:rPr>
              <a:t>giái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.VnBahamasB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005" y="3124200"/>
            <a:ext cx="74061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cô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mạnh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khỏe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hạnh</a:t>
            </a:r>
            <a:r>
              <a:rPr lang="en-US" sz="28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phúc</a:t>
            </a:r>
            <a:endParaRPr lang="en-US" sz="28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Cut_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>
              <a:effectLst/>
            </a:endParaRPr>
          </a:p>
        </p:txBody>
      </p:sp>
      <p:pic>
        <p:nvPicPr>
          <p:cNvPr id="7172" name="Picture 4" descr="Bca tham cá cu 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smtClean="0">
              <a:effectLst/>
            </a:endParaRPr>
          </a:p>
        </p:txBody>
      </p:sp>
      <p:pic>
        <p:nvPicPr>
          <p:cNvPr id="8196" name="Picture 5" descr="Chien si đứng g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685800"/>
            <a:ext cx="3352800" cy="5410200"/>
          </a:xfrm>
        </p:spPr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328707" name="Picture 3" descr="9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vi-VN" smtClean="0"/>
          </a:p>
        </p:txBody>
      </p:sp>
      <p:pic>
        <p:nvPicPr>
          <p:cNvPr id="331780" name="Picture 4" descr="BacHochochaubean-VietB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ffectLst/>
            </a:endParaRPr>
          </a:p>
        </p:txBody>
      </p:sp>
      <p:pic>
        <p:nvPicPr>
          <p:cNvPr id="11268" name="Picture 4" descr="BacHoThamtruongmaugiaomamnon-ThanhHoa-10-12-1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3160</TotalTime>
  <Words>427</Words>
  <Application>Microsoft Office PowerPoint</Application>
  <PresentationFormat>On-screen Show (4:3)</PresentationFormat>
  <Paragraphs>77</Paragraphs>
  <Slides>43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Times New Roman</vt:lpstr>
      <vt:lpstr>Arial</vt:lpstr>
      <vt:lpstr>Tahoma</vt:lpstr>
      <vt:lpstr>Wingdings</vt:lpstr>
      <vt:lpstr>.VnAristote</vt:lpstr>
      <vt:lpstr>.VnAvant</vt:lpstr>
      <vt:lpstr>.VnTime</vt:lpstr>
      <vt:lpstr>.VnArabia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T.H.C.S LEÂ HOÀNG PHONG</dc:title>
  <dc:creator>User</dc:creator>
  <cp:lastModifiedBy>AutoBVT</cp:lastModifiedBy>
  <cp:revision>317</cp:revision>
  <cp:lastPrinted>1601-01-01T00:00:00Z</cp:lastPrinted>
  <dcterms:created xsi:type="dcterms:W3CDTF">2008-11-14T13:21:17Z</dcterms:created>
  <dcterms:modified xsi:type="dcterms:W3CDTF">2021-05-03T13:55:04Z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