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8" r:id="rId4"/>
    <p:sldId id="268" r:id="rId5"/>
    <p:sldId id="269" r:id="rId6"/>
    <p:sldId id="270" r:id="rId7"/>
    <p:sldId id="271" r:id="rId8"/>
    <p:sldId id="273" r:id="rId9"/>
    <p:sldId id="272" r:id="rId10"/>
    <p:sldId id="275" r:id="rId11"/>
    <p:sldId id="279" r:id="rId12"/>
    <p:sldId id="266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8A2A6-EAED-4717-AEFF-7D89BFF81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6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0905A-7D07-41C6-9850-E96E2455B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79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8D8C-6D01-475D-97F8-F4269D4BD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4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B4AE9-27B4-42A9-B720-90CF39D94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9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C5289-64A6-4159-99A6-3E00C88C4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42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9F6EB-467A-4D20-A853-C7C3BD5A9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3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F35C5-C990-4CF0-933A-2D484EBE3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52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BA0C0-3F1E-41EE-AAAD-B0DD62658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2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B9BEB1-D16D-4ABB-BE73-8A1236FCE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67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3AE0B-0BAD-4405-B17C-7CE0480646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27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FE076-A092-4C58-AABD-8039CE2B4A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54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810F9FF-C016-448E-BAC1-366B9DD16C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8.gif"/><Relationship Id="rId7" Type="http://schemas.openxmlformats.org/officeDocument/2006/relationships/image" Target="../media/image1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oa li t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600" y="0"/>
            <a:ext cx="533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hoa li t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76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0413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hoa li t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95600" y="5181600"/>
            <a:ext cx="76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oa li t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00900" y="-1028700"/>
            <a:ext cx="533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01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898">
            <a:off x="5562600" y="0"/>
            <a:ext cx="2971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762000" y="762000"/>
            <a:ext cx="6019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63500" dir="19387806" algn="ctr" rotWithShape="0">
                    <a:schemeClr val="tx1">
                      <a:alpha val="79999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VĂN HỌC:</a:t>
            </a:r>
          </a:p>
        </p:txBody>
      </p:sp>
      <p:pic>
        <p:nvPicPr>
          <p:cNvPr id="3082" name="Picture 15" descr="01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4898">
            <a:off x="-1485900" y="0"/>
            <a:ext cx="2971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7" descr="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705475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8" descr="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5705475"/>
            <a:ext cx="18954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WordArt 19"/>
          <p:cNvSpPr>
            <a:spLocks noChangeArrowheads="1" noChangeShapeType="1" noTextEdit="1"/>
          </p:cNvSpPr>
          <p:nvPr/>
        </p:nvSpPr>
        <p:spPr bwMode="auto">
          <a:xfrm>
            <a:off x="685800" y="1905000"/>
            <a:ext cx="81534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60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0" name="WordArt 20"/>
          <p:cNvSpPr>
            <a:spLocks noChangeArrowheads="1" noChangeShapeType="1" noTextEdit="1"/>
          </p:cNvSpPr>
          <p:nvPr/>
        </p:nvSpPr>
        <p:spPr bwMode="auto">
          <a:xfrm>
            <a:off x="1752600" y="3889629"/>
            <a:ext cx="4038600" cy="466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32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3200" kern="10" dirty="0" err="1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Uin</a:t>
            </a:r>
            <a:r>
              <a:rPr lang="en-US" sz="32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10" dirty="0" err="1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</a:t>
            </a:r>
            <a:endParaRPr lang="en-US" sz="3200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1" name="WordArt 21"/>
          <p:cNvSpPr>
            <a:spLocks noChangeArrowheads="1" noChangeShapeType="1" noTextEdit="1"/>
          </p:cNvSpPr>
          <p:nvPr/>
        </p:nvSpPr>
        <p:spPr bwMode="auto">
          <a:xfrm>
            <a:off x="2314095" y="4642643"/>
            <a:ext cx="3523930" cy="6016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895474" y="2047875"/>
            <a:ext cx="5495925" cy="12287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</a:t>
            </a:r>
            <a:r>
              <a:rPr 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kumimoji="0" lang="en-US" sz="32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baseline="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baseline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21/4/2024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9" grpId="0" animBg="1"/>
      <p:bldP spid="5140" grpId="0" animBg="1"/>
      <p:bldP spid="51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10244" name="Picture 4" descr="tor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76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3: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trẻ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r>
              <a:rPr lang="en-US" dirty="0" smtClean="0"/>
              <a:t> </a:t>
            </a:r>
            <a:r>
              <a:rPr lang="en-US" dirty="0" err="1" smtClean="0"/>
              <a:t>thơ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8000" smtClean="0"/>
              <a:t>ĐÀN TƠ-RƯNG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8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   Như cái cầu treo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   Bắc chênh đỉnh núi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  Một trăm tiếng suối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</p:txBody>
      </p:sp>
      <p:pic>
        <p:nvPicPr>
          <p:cNvPr id="15366" name="Picture 6" descr="cau tr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2667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nú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657600"/>
            <a:ext cx="2590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 descr="suố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34000"/>
            <a:ext cx="2438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Trăm hơi gió rừng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Trăm giọng chim hót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Tay em gõ, chuốt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6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6000" smtClean="0">
                <a:latin typeface="Times New Roman" panose="02020603050405020304" pitchFamily="18" charset="0"/>
              </a:rPr>
              <a:t>Gãy đàn tơ-rưng</a:t>
            </a:r>
          </a:p>
        </p:txBody>
      </p:sp>
      <p:pic>
        <p:nvPicPr>
          <p:cNvPr id="28676" name="Picture 4" descr="rừ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1905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5" descr="Bluebird05-animated-chick_in_flight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002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 flipH="1">
            <a:off x="1219200" y="3200400"/>
            <a:ext cx="1219200" cy="1676400"/>
            <a:chOff x="768" y="480"/>
            <a:chExt cx="1680" cy="3120"/>
          </a:xfrm>
        </p:grpSpPr>
        <p:pic>
          <p:nvPicPr>
            <p:cNvPr id="12295" name="Picture 7" descr="tay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528"/>
              <a:ext cx="1104" cy="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296" name="Group 8"/>
            <p:cNvGrpSpPr>
              <a:grpSpLocks/>
            </p:cNvGrpSpPr>
            <p:nvPr/>
          </p:nvGrpSpPr>
          <p:grpSpPr bwMode="auto">
            <a:xfrm>
              <a:off x="768" y="480"/>
              <a:ext cx="1393" cy="3120"/>
              <a:chOff x="768" y="480"/>
              <a:chExt cx="1393" cy="3120"/>
            </a:xfrm>
          </p:grpSpPr>
          <p:pic>
            <p:nvPicPr>
              <p:cNvPr id="12297" name="Picture 9" descr="chan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312109" flipH="1">
                <a:off x="346" y="2534"/>
                <a:ext cx="1488" cy="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298" name="Picture 10" descr="chan1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030093" flipH="1">
                <a:off x="821" y="2299"/>
                <a:ext cx="1392" cy="1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2299" name="Group 11"/>
              <p:cNvGrpSpPr>
                <a:grpSpLocks/>
              </p:cNvGrpSpPr>
              <p:nvPr/>
            </p:nvGrpSpPr>
            <p:grpSpPr bwMode="auto">
              <a:xfrm>
                <a:off x="864" y="480"/>
                <a:ext cx="1297" cy="1920"/>
                <a:chOff x="981" y="384"/>
                <a:chExt cx="1297" cy="1920"/>
              </a:xfrm>
            </p:grpSpPr>
            <p:pic>
              <p:nvPicPr>
                <p:cNvPr id="12300" name="Picture 12" descr="than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81" y="384"/>
                  <a:ext cx="1192" cy="19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2301" name="Picture 13" descr="tay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48" y="1248"/>
                  <a:ext cx="1030" cy="8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pic>
        <p:nvPicPr>
          <p:cNvPr id="28686" name="Picture 14" descr="toru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2667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9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* </a:t>
            </a:r>
            <a:r>
              <a:rPr lang="en-US" altLang="en-US" dirty="0" err="1" smtClean="0"/>
              <a:t>Hoạt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r>
              <a:rPr lang="en-US" altLang="en-US" dirty="0" smtClean="0"/>
              <a:t> 4: </a:t>
            </a:r>
            <a:r>
              <a:rPr lang="en-US" altLang="en-US" dirty="0" err="1" smtClean="0"/>
              <a:t>Trò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chơi</a:t>
            </a:r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685800" y="2057400"/>
            <a:ext cx="8001000" cy="3733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GB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Choi: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GB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GB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762000" y="838200"/>
            <a:ext cx="7924800" cy="5334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hát:Múa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- </a:t>
            </a:r>
            <a:r>
              <a:rPr lang="en-GB" sz="3200" dirty="0" err="1">
                <a:solidFill>
                  <a:srgbClr val="FF0000"/>
                </a:solidFill>
              </a:rPr>
              <a:t>Cô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đọc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diễn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cảm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lần</a:t>
            </a:r>
            <a:r>
              <a:rPr lang="en-GB" sz="3200" dirty="0">
                <a:solidFill>
                  <a:srgbClr val="FF0000"/>
                </a:solidFill>
              </a:rPr>
              <a:t> 1 </a:t>
            </a:r>
            <a:r>
              <a:rPr lang="en-GB" sz="3200" dirty="0" err="1">
                <a:solidFill>
                  <a:srgbClr val="FF0000"/>
                </a:solidFill>
              </a:rPr>
              <a:t>kết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hợp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dùng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tranh</a:t>
            </a:r>
            <a:r>
              <a:rPr lang="en-GB" sz="3200" dirty="0">
                <a:solidFill>
                  <a:srgbClr val="FF0000"/>
                </a:solidFill>
              </a:rPr>
              <a:t> minh </a:t>
            </a:r>
            <a:r>
              <a:rPr lang="en-GB" sz="3200" dirty="0" err="1">
                <a:solidFill>
                  <a:srgbClr val="FF0000"/>
                </a:solidFill>
              </a:rPr>
              <a:t>họa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- </a:t>
            </a:r>
            <a:r>
              <a:rPr lang="en-GB" sz="3200" dirty="0" err="1">
                <a:solidFill>
                  <a:srgbClr val="FF0000"/>
                </a:solidFill>
              </a:rPr>
              <a:t>Cô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giới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thiệu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tên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bài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thơ</a:t>
            </a:r>
            <a:r>
              <a:rPr lang="en-GB" sz="3200" dirty="0">
                <a:solidFill>
                  <a:srgbClr val="FF0000"/>
                </a:solidFill>
              </a:rPr>
              <a:t>, </a:t>
            </a:r>
            <a:r>
              <a:rPr lang="en-GB" sz="3200" dirty="0" err="1">
                <a:solidFill>
                  <a:srgbClr val="FF0000"/>
                </a:solidFill>
              </a:rPr>
              <a:t>tên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tác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giả</a:t>
            </a:r>
            <a:r>
              <a:rPr lang="en-GB" sz="3200" dirty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- </a:t>
            </a:r>
            <a:r>
              <a:rPr lang="en-GB" sz="3200" dirty="0" err="1">
                <a:solidFill>
                  <a:srgbClr val="FF0000"/>
                </a:solidFill>
              </a:rPr>
              <a:t>Cô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đọc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mẫu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lần</a:t>
            </a:r>
            <a:r>
              <a:rPr lang="en-GB" sz="3200" dirty="0">
                <a:solidFill>
                  <a:srgbClr val="FF0000"/>
                </a:solidFill>
              </a:rPr>
              <a:t> 2 </a:t>
            </a:r>
            <a:r>
              <a:rPr lang="en-GB" sz="3200" dirty="0" err="1">
                <a:solidFill>
                  <a:srgbClr val="FF0000"/>
                </a:solidFill>
              </a:rPr>
              <a:t>kết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hợp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cho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trẻ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xem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tranh</a:t>
            </a:r>
            <a:r>
              <a:rPr lang="en-GB" sz="3200" dirty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- </a:t>
            </a:r>
            <a:r>
              <a:rPr lang="en-GB" sz="3200" dirty="0" err="1">
                <a:solidFill>
                  <a:srgbClr val="FF0000"/>
                </a:solidFill>
              </a:rPr>
              <a:t>Cô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giảng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nội</a:t>
            </a:r>
            <a:r>
              <a:rPr lang="en-GB" sz="3200" dirty="0">
                <a:solidFill>
                  <a:srgbClr val="FF0000"/>
                </a:solidFill>
              </a:rPr>
              <a:t> dung </a:t>
            </a:r>
            <a:r>
              <a:rPr lang="en-GB" sz="3200" dirty="0" err="1">
                <a:solidFill>
                  <a:srgbClr val="FF0000"/>
                </a:solidFill>
              </a:rPr>
              <a:t>bài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thơ</a:t>
            </a:r>
            <a:r>
              <a:rPr lang="en-GB" sz="3200" dirty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- G</a:t>
            </a:r>
            <a:r>
              <a:rPr lang="en-GB" sz="3200" dirty="0" err="1">
                <a:solidFill>
                  <a:srgbClr val="FF0000"/>
                </a:solidFill>
              </a:rPr>
              <a:t>iảng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từ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khó</a:t>
            </a:r>
            <a:r>
              <a:rPr lang="en-GB" sz="3200" dirty="0">
                <a:solidFill>
                  <a:srgbClr val="FF0000"/>
                </a:solidFill>
              </a:rPr>
              <a:t>, </a:t>
            </a:r>
            <a:r>
              <a:rPr lang="en-GB" sz="3200" dirty="0" err="1">
                <a:solidFill>
                  <a:srgbClr val="FF0000"/>
                </a:solidFill>
              </a:rPr>
              <a:t>trích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dẫn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làm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rõ</a:t>
            </a:r>
            <a:r>
              <a:rPr lang="en-GB" sz="3200" dirty="0">
                <a:solidFill>
                  <a:srgbClr val="FF0000"/>
                </a:solidFill>
              </a:rPr>
              <a:t> ý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GB" sz="3200" dirty="0">
                <a:solidFill>
                  <a:srgbClr val="FF0000"/>
                </a:solidFill>
              </a:rPr>
              <a:t>- </a:t>
            </a:r>
            <a:r>
              <a:rPr lang="en-GB" sz="3200" dirty="0" err="1">
                <a:solidFill>
                  <a:srgbClr val="FF0000"/>
                </a:solidFill>
              </a:rPr>
              <a:t>Giáo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dục</a:t>
            </a:r>
            <a:r>
              <a:rPr lang="en-GB" sz="3200" dirty="0">
                <a:solidFill>
                  <a:srgbClr val="FF0000"/>
                </a:solidFill>
              </a:rPr>
              <a:t> </a:t>
            </a:r>
            <a:r>
              <a:rPr lang="en-GB" sz="3200" dirty="0" err="1">
                <a:solidFill>
                  <a:srgbClr val="FF0000"/>
                </a:solidFill>
              </a:rPr>
              <a:t>trẻ</a:t>
            </a:r>
            <a:r>
              <a:rPr lang="en-GB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  <a:p>
            <a: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2: </a:t>
            </a:r>
            <a:r>
              <a:rPr lang="en-US" dirty="0" err="1" smtClean="0"/>
              <a:t>Đàm</a:t>
            </a:r>
            <a:r>
              <a:rPr lang="en-US" dirty="0" smtClean="0"/>
              <a:t> </a:t>
            </a:r>
            <a:r>
              <a:rPr lang="en-US" dirty="0" err="1" smtClean="0"/>
              <a:t>thoại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14400" y="2133600"/>
            <a:ext cx="7315200" cy="3429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kumimoji="0" lang="en-US" sz="3200" b="0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11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4099" name="Picture 4" descr="cau treo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124" name="Picture 4" descr="nú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148" name="Picture 4" descr="suố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7172" name="Picture 4" descr="rừ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8195" name="Picture 5" descr="Bluebird05-animated-chick_in_flig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6600" y="2438400"/>
            <a:ext cx="2362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7" descr="Bluebird05-animated-chick_in_flig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1" descr="Bluebird05-animated-chick_in_flig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Bluebird05-animated-chick_in_flig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3" descr="Bluebird05-animated-chick_in_flig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962400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 flipH="1">
            <a:off x="2438400" y="1143000"/>
            <a:ext cx="3962400" cy="4953000"/>
            <a:chOff x="768" y="480"/>
            <a:chExt cx="1680" cy="3120"/>
          </a:xfrm>
        </p:grpSpPr>
        <p:pic>
          <p:nvPicPr>
            <p:cNvPr id="9221" name="Picture 5" descr="tay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528"/>
              <a:ext cx="1104" cy="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768" y="480"/>
              <a:ext cx="1393" cy="3120"/>
              <a:chOff x="768" y="480"/>
              <a:chExt cx="1393" cy="3120"/>
            </a:xfrm>
          </p:grpSpPr>
          <p:pic>
            <p:nvPicPr>
              <p:cNvPr id="9223" name="Picture 7" descr="chan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7312109" flipH="1">
                <a:off x="346" y="2534"/>
                <a:ext cx="1488" cy="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4" name="Picture 8" descr="chan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030093" flipH="1">
                <a:off x="821" y="2299"/>
                <a:ext cx="1392" cy="11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225" name="Group 9"/>
              <p:cNvGrpSpPr>
                <a:grpSpLocks/>
              </p:cNvGrpSpPr>
              <p:nvPr/>
            </p:nvGrpSpPr>
            <p:grpSpPr bwMode="auto">
              <a:xfrm>
                <a:off x="864" y="480"/>
                <a:ext cx="1297" cy="1920"/>
                <a:chOff x="981" y="384"/>
                <a:chExt cx="1297" cy="1920"/>
              </a:xfrm>
            </p:grpSpPr>
            <p:pic>
              <p:nvPicPr>
                <p:cNvPr id="9226" name="Picture 10" descr="than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81" y="384"/>
                  <a:ext cx="1192" cy="19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227" name="Picture 11" descr="tay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48" y="1248"/>
                  <a:ext cx="1030" cy="8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235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* Hoạt động 2: Đàm thoại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Hoạt động 3: Dạy trẻ đọc thơ</vt:lpstr>
      <vt:lpstr>PowerPoint Presentation</vt:lpstr>
      <vt:lpstr>PowerPoint Presentation</vt:lpstr>
      <vt:lpstr>* Hoạt động 4: Trò chơi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AutoBVT</cp:lastModifiedBy>
  <cp:revision>6</cp:revision>
  <cp:lastPrinted>1601-01-01T00:00:00Z</cp:lastPrinted>
  <dcterms:created xsi:type="dcterms:W3CDTF">1601-01-01T00:00:00Z</dcterms:created>
  <dcterms:modified xsi:type="dcterms:W3CDTF">2024-06-04T12:34:00Z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